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74" r:id="rId2"/>
    <p:sldId id="282" r:id="rId3"/>
    <p:sldId id="256" r:id="rId4"/>
    <p:sldId id="265" r:id="rId5"/>
    <p:sldId id="266" r:id="rId6"/>
    <p:sldId id="267" r:id="rId7"/>
    <p:sldId id="268" r:id="rId8"/>
    <p:sldId id="269" r:id="rId9"/>
    <p:sldId id="259" r:id="rId10"/>
    <p:sldId id="257" r:id="rId11"/>
    <p:sldId id="281" r:id="rId12"/>
    <p:sldId id="262" r:id="rId13"/>
    <p:sldId id="270" r:id="rId14"/>
    <p:sldId id="271" r:id="rId15"/>
    <p:sldId id="276" r:id="rId16"/>
    <p:sldId id="272" r:id="rId17"/>
    <p:sldId id="277" r:id="rId18"/>
    <p:sldId id="278" r:id="rId19"/>
    <p:sldId id="279" r:id="rId20"/>
    <p:sldId id="280" r:id="rId21"/>
    <p:sldId id="263" r:id="rId22"/>
    <p:sldId id="258" r:id="rId23"/>
    <p:sldId id="275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5994"/>
  </p:normalViewPr>
  <p:slideViewPr>
    <p:cSldViewPr snapToGrid="0" snapToObjects="1">
      <p:cViewPr varScale="1">
        <p:scale>
          <a:sx n="125" d="100"/>
          <a:sy n="125" d="100"/>
        </p:scale>
        <p:origin x="160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59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A6489-59D9-49CE-6E2E-3BD7D93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D32B8-A451-2416-B0E7-9EF90837D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F4849-0E35-37FD-35B8-120F3D99D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74075-EB45-EFF3-C488-49F1ABDF8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6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531E-B112-87F1-43B4-AC98DBF02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F07DC-9934-5DB9-45B5-698A13FA6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E991E-F0B1-5495-BCD5-61B7DB005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2910F-CAED-99EF-CC94-7469B8D14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9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3D46-0C3C-76F7-FD14-77F0BA298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4A89E-BD8E-E2F8-6A3E-31CEF7D33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CBB98-CEFC-11A1-3C06-A4149F939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CF61-7A7E-05FC-6A6F-F79993C93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08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9EAAA-6F1D-2646-D8AF-48ED5CDF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87E41-9545-BDEC-6322-0ED79C247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D054B-56F2-B6A9-1A43-14930FDD8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A9AD1-CA82-BB73-7F97-5836CC06C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46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eets.new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e/2PACX-1vSCgq-zgskunwfCvm9ABxto7a2lja8iSkd-N4Ah0UqJKs0DliVcRzjHu329MJrmjkif6jbTUVlCCusS/pub?gid=0&amp;single=true&amp;output=csv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3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4" y="298450"/>
            <a:ext cx="2143125" cy="2143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05841" y="549487"/>
            <a:ext cx="259526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Embark on IoT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3274371" y="1228724"/>
            <a:ext cx="44581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Hands-On Workshop with NodeMCU ESP8266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357835" y="174307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to build and program your own Internet of Things devices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357835" y="2057400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basic circuits to cloud-connected projects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357835" y="237172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Beginner-friendly, hands-on approach</a:t>
            </a:r>
            <a:endParaRPr lang="en-US" sz="104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0140-99F0-5D0B-CAA8-14E8E5DDBFF8}"/>
              </a:ext>
            </a:extLst>
          </p:cNvPr>
          <p:cNvSpPr txBox="1"/>
          <p:nvPr/>
        </p:nvSpPr>
        <p:spPr>
          <a:xfrm>
            <a:off x="6096000" y="367068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r>
              <a:rPr lang="en-US" dirty="0">
                <a:solidFill>
                  <a:schemeClr val="bg1"/>
                </a:solidFill>
              </a:rPr>
              <a:t>    Dr. R. S. Rimal Isaac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rimalisaac@gmail.com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 Connection Types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54635" y="65722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61791" y="7643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 Connections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61791" y="1101923"/>
            <a:ext cx="25967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Uses GPIO pins (D0-D8 on NodeMCU)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61791" y="1316236"/>
            <a:ext cx="23370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For ON/OFF or HIGH/LOW signals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61791" y="1530548"/>
            <a:ext cx="31236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Examples: Push buttons, LEDs, relay modules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61791" y="1744861"/>
            <a:ext cx="3814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743284" y="1744861"/>
            <a:ext cx="7228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pinMode()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1466115" y="1744861"/>
            <a:ext cx="3306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796736" y="1744861"/>
            <a:ext cx="19196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digitalWrite()/digitalRead()</a:t>
            </a:r>
            <a:endParaRPr lang="en-US" sz="1046" dirty="0"/>
          </a:p>
        </p:txBody>
      </p:sp>
      <p:sp>
        <p:nvSpPr>
          <p:cNvPr id="13" name="Shape 10"/>
          <p:cNvSpPr/>
          <p:nvPr/>
        </p:nvSpPr>
        <p:spPr>
          <a:xfrm>
            <a:off x="254635" y="220027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61791" y="230743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Analog Connection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361791" y="2644973"/>
            <a:ext cx="24114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ESP8266 has one analog input (A0)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361791" y="2859286"/>
            <a:ext cx="22352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10-bit resolution (0-1023 values)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361791" y="3073598"/>
            <a:ext cx="2784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Examples: Potentiometers, light sensors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361791" y="3287911"/>
            <a:ext cx="3814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743284" y="3287911"/>
            <a:ext cx="9412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analogRead()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1684557" y="3287911"/>
            <a:ext cx="5946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 </a:t>
            </a:r>
            <a:endParaRPr lang="en-US" sz="1046" dirty="0"/>
          </a:p>
        </p:txBody>
      </p:sp>
      <p:sp>
        <p:nvSpPr>
          <p:cNvPr id="21" name="Shape 18"/>
          <p:cNvSpPr/>
          <p:nvPr/>
        </p:nvSpPr>
        <p:spPr>
          <a:xfrm>
            <a:off x="254635" y="374332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361791" y="38504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Communication Protocols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361791" y="4188023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452679" y="4188023"/>
            <a:ext cx="2283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I2C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681000" y="4188023"/>
            <a:ext cx="24508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For multiple sensors (SDA/SCL pins)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361791" y="4402336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452679" y="4402336"/>
            <a:ext cx="2240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SPI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676730" y="4402336"/>
            <a:ext cx="26191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Faster data transfer (MOSI/MISO/SCK)</a:t>
            </a:r>
            <a:endParaRPr lang="en-US" sz="1046" dirty="0"/>
          </a:p>
        </p:txBody>
      </p:sp>
      <p:sp>
        <p:nvSpPr>
          <p:cNvPr id="29" name="Text 26"/>
          <p:cNvSpPr/>
          <p:nvPr/>
        </p:nvSpPr>
        <p:spPr>
          <a:xfrm>
            <a:off x="361791" y="4616648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30" name="Text 27"/>
          <p:cNvSpPr/>
          <p:nvPr/>
        </p:nvSpPr>
        <p:spPr>
          <a:xfrm>
            <a:off x="452679" y="4616648"/>
            <a:ext cx="3821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UART</a:t>
            </a:r>
            <a:endParaRPr lang="en-US" sz="1046" dirty="0"/>
          </a:p>
        </p:txBody>
      </p:sp>
      <p:sp>
        <p:nvSpPr>
          <p:cNvPr id="31" name="Text 28"/>
          <p:cNvSpPr/>
          <p:nvPr/>
        </p:nvSpPr>
        <p:spPr>
          <a:xfrm>
            <a:off x="834869" y="4616648"/>
            <a:ext cx="20438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Serial communication (TX/RX)</a:t>
            </a:r>
            <a:endParaRPr lang="en-US" sz="1046" dirty="0"/>
          </a:p>
        </p:txBody>
      </p:sp>
      <p:sp>
        <p:nvSpPr>
          <p:cNvPr id="32" name="Text 29"/>
          <p:cNvSpPr/>
          <p:nvPr/>
        </p:nvSpPr>
        <p:spPr>
          <a:xfrm>
            <a:off x="361791" y="4830961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33" name="Text 30"/>
          <p:cNvSpPr/>
          <p:nvPr/>
        </p:nvSpPr>
        <p:spPr>
          <a:xfrm>
            <a:off x="452679" y="4830961"/>
            <a:ext cx="6202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OneWire</a:t>
            </a:r>
            <a:endParaRPr lang="en-US" sz="1046" dirty="0"/>
          </a:p>
        </p:txBody>
      </p:sp>
      <p:sp>
        <p:nvSpPr>
          <p:cNvPr id="34" name="Text 31"/>
          <p:cNvSpPr/>
          <p:nvPr/>
        </p:nvSpPr>
        <p:spPr>
          <a:xfrm>
            <a:off x="1072901" y="4830961"/>
            <a:ext cx="26434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For temperature sensors like DS18B20 </a:t>
            </a:r>
            <a:endParaRPr lang="en-US" sz="1046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667" y="775078"/>
            <a:ext cx="2601274" cy="1734182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581842" y="2566410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NodeMCU Pinout Reference</a:t>
            </a:r>
            <a:endParaRPr lang="en-US" sz="837" dirty="0"/>
          </a:p>
        </p:txBody>
      </p:sp>
      <p:pic>
        <p:nvPicPr>
          <p:cNvPr id="3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502" y="2767309"/>
            <a:ext cx="2539604" cy="1693069"/>
          </a:xfrm>
          <a:prstGeom prst="rect">
            <a:avLst/>
          </a:prstGeom>
        </p:spPr>
      </p:pic>
      <p:sp>
        <p:nvSpPr>
          <p:cNvPr id="38" name="Text 33"/>
          <p:cNvSpPr/>
          <p:nvPr/>
        </p:nvSpPr>
        <p:spPr>
          <a:xfrm>
            <a:off x="4826635" y="4611290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Example: DHT11 Temperature Sensor Connection</a:t>
            </a:r>
            <a:endParaRPr lang="en-US" sz="83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Programming Concepts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56911" y="609862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64067" y="71701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Code Structure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64067" y="1054560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54955" y="1054560"/>
            <a:ext cx="4986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setup()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953594" y="1054560"/>
            <a:ext cx="21394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function: Runs once at the start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64067" y="1268873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54955" y="1268873"/>
            <a:ext cx="4077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loop()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862734" y="1268873"/>
            <a:ext cx="17562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function: Runs repeatedly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364067" y="1483185"/>
            <a:ext cx="21838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Variable declarations at the top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364067" y="1697498"/>
            <a:ext cx="20012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Custom functions as needed </a:t>
            </a:r>
            <a:endParaRPr lang="en-US" sz="1046" dirty="0"/>
          </a:p>
        </p:txBody>
      </p:sp>
      <p:sp>
        <p:nvSpPr>
          <p:cNvPr id="14" name="Shape 11"/>
          <p:cNvSpPr/>
          <p:nvPr/>
        </p:nvSpPr>
        <p:spPr>
          <a:xfrm>
            <a:off x="256911" y="2037071"/>
            <a:ext cx="4143375" cy="16144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64067" y="2144227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Functions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364067" y="2481769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454955" y="2481769"/>
            <a:ext cx="14321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pinMode(pin, mode)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1887137" y="2481769"/>
            <a:ext cx="20081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Configures a pin as INPUT or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364067" y="2696082"/>
            <a:ext cx="5658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364067" y="2910394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454955" y="2910394"/>
            <a:ext cx="16436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digitalWrite(pin, value)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2098603" y="2910394"/>
            <a:ext cx="17983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Sets the pin HIGH or LOW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364067" y="3124707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454955" y="3124707"/>
            <a:ext cx="11401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digitalRead(pin)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1595108" y="3124707"/>
            <a:ext cx="18645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Reads the value from a pin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364067" y="3339019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454955" y="3339019"/>
            <a:ext cx="6942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delay(ms)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1149210" y="3339019"/>
            <a:ext cx="26362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Pauses the program for specified time </a:t>
            </a:r>
            <a:endParaRPr lang="en-US" sz="1046" dirty="0"/>
          </a:p>
        </p:txBody>
      </p:sp>
      <p:sp>
        <p:nvSpPr>
          <p:cNvPr id="29" name="Shape 26"/>
          <p:cNvSpPr/>
          <p:nvPr/>
        </p:nvSpPr>
        <p:spPr>
          <a:xfrm>
            <a:off x="256911" y="3697442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4067" y="380459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Uploading and Testing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364067" y="4142140"/>
            <a:ext cx="28453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Click the upload button (right arrow icon)</a:t>
            </a:r>
            <a:endParaRPr lang="en-US" sz="1046" dirty="0"/>
          </a:p>
        </p:txBody>
      </p:sp>
      <p:sp>
        <p:nvSpPr>
          <p:cNvPr id="32" name="Text 29"/>
          <p:cNvSpPr/>
          <p:nvPr/>
        </p:nvSpPr>
        <p:spPr>
          <a:xfrm>
            <a:off x="364067" y="4356452"/>
            <a:ext cx="25230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Wait for code to compile and upload</a:t>
            </a:r>
            <a:endParaRPr lang="en-US" sz="1046" dirty="0"/>
          </a:p>
        </p:txBody>
      </p:sp>
      <p:sp>
        <p:nvSpPr>
          <p:cNvPr id="33" name="Text 30"/>
          <p:cNvSpPr/>
          <p:nvPr/>
        </p:nvSpPr>
        <p:spPr>
          <a:xfrm>
            <a:off x="364067" y="4570765"/>
            <a:ext cx="27392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Check the Serial Monitor for debugging</a:t>
            </a:r>
            <a:endParaRPr lang="en-US" sz="1046" dirty="0"/>
          </a:p>
        </p:txBody>
      </p:sp>
      <p:sp>
        <p:nvSpPr>
          <p:cNvPr id="34" name="Text 31"/>
          <p:cNvSpPr/>
          <p:nvPr/>
        </p:nvSpPr>
        <p:spPr>
          <a:xfrm>
            <a:off x="364067" y="4785077"/>
            <a:ext cx="32534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Observe the board and connected components </a:t>
            </a:r>
            <a:endParaRPr lang="en-US" sz="1046" dirty="0"/>
          </a:p>
        </p:txBody>
      </p:sp>
      <p:sp>
        <p:nvSpPr>
          <p:cNvPr id="35" name="Shape 32"/>
          <p:cNvSpPr/>
          <p:nvPr/>
        </p:nvSpPr>
        <p:spPr>
          <a:xfrm>
            <a:off x="4714875" y="885825"/>
            <a:ext cx="4143375" cy="165732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4822031" y="9929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Code Example</a:t>
            </a:r>
            <a:endParaRPr lang="en-US" sz="1350" dirty="0"/>
          </a:p>
        </p:txBody>
      </p:sp>
      <p:sp>
        <p:nvSpPr>
          <p:cNvPr id="37" name="Shape 34"/>
          <p:cNvSpPr/>
          <p:nvPr/>
        </p:nvSpPr>
        <p:spPr>
          <a:xfrm>
            <a:off x="4822031" y="1321594"/>
            <a:ext cx="3929063" cy="1114397"/>
          </a:xfrm>
          <a:prstGeom prst="rect">
            <a:avLst/>
          </a:prstGeom>
          <a:solidFill>
            <a:srgbClr val="1118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4929188" y="1430536"/>
            <a:ext cx="12434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LED Blink Example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172646" y="1430536"/>
            <a:ext cx="22536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void setup() { pinMode(LED_BUILTIN, </a:t>
            </a:r>
            <a:endParaRPr lang="en-US" sz="942" dirty="0"/>
          </a:p>
        </p:txBody>
      </p:sp>
      <p:sp>
        <p:nvSpPr>
          <p:cNvPr id="40" name="Text 37"/>
          <p:cNvSpPr/>
          <p:nvPr/>
        </p:nvSpPr>
        <p:spPr>
          <a:xfrm>
            <a:off x="4929188" y="1610553"/>
            <a:ext cx="615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OUTPUT); 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5544889" y="1610553"/>
            <a:ext cx="14192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Set LED pin as output</a:t>
            </a:r>
            <a:endParaRPr lang="en-US" sz="942" dirty="0"/>
          </a:p>
        </p:txBody>
      </p:sp>
      <p:sp>
        <p:nvSpPr>
          <p:cNvPr id="42" name="Text 39"/>
          <p:cNvSpPr/>
          <p:nvPr/>
        </p:nvSpPr>
        <p:spPr>
          <a:xfrm>
            <a:off x="6964124" y="1610553"/>
            <a:ext cx="8318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 void loop() { 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4929188" y="1790570"/>
            <a:ext cx="20291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digitalWrite(LED_BUILTIN, HIGH); </a:t>
            </a:r>
            <a:endParaRPr lang="en-US" sz="942" dirty="0"/>
          </a:p>
        </p:txBody>
      </p:sp>
      <p:sp>
        <p:nvSpPr>
          <p:cNvPr id="44" name="Text 41"/>
          <p:cNvSpPr/>
          <p:nvPr/>
        </p:nvSpPr>
        <p:spPr>
          <a:xfrm>
            <a:off x="6958319" y="1790570"/>
            <a:ext cx="8630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Turn LED on</a:t>
            </a:r>
            <a:endParaRPr lang="en-US" sz="942" dirty="0"/>
          </a:p>
        </p:txBody>
      </p:sp>
      <p:sp>
        <p:nvSpPr>
          <p:cNvPr id="45" name="Text 42"/>
          <p:cNvSpPr/>
          <p:nvPr/>
        </p:nvSpPr>
        <p:spPr>
          <a:xfrm>
            <a:off x="7821402" y="1790570"/>
            <a:ext cx="7617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delay(1000); </a:t>
            </a:r>
            <a:endParaRPr lang="en-US" sz="942" dirty="0"/>
          </a:p>
        </p:txBody>
      </p:sp>
      <p:sp>
        <p:nvSpPr>
          <p:cNvPr id="46" name="Text 43"/>
          <p:cNvSpPr/>
          <p:nvPr/>
        </p:nvSpPr>
        <p:spPr>
          <a:xfrm>
            <a:off x="4929188" y="1970587"/>
            <a:ext cx="1179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Wait for 1 second</a:t>
            </a:r>
            <a:endParaRPr lang="en-US" sz="942" dirty="0"/>
          </a:p>
        </p:txBody>
      </p:sp>
      <p:sp>
        <p:nvSpPr>
          <p:cNvPr id="47" name="Text 44"/>
          <p:cNvSpPr/>
          <p:nvPr/>
        </p:nvSpPr>
        <p:spPr>
          <a:xfrm>
            <a:off x="6108213" y="1970587"/>
            <a:ext cx="20183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digitalWrite(LED_BUILTIN, LOW); </a:t>
            </a:r>
            <a:endParaRPr lang="en-US" sz="942" dirty="0"/>
          </a:p>
        </p:txBody>
      </p:sp>
      <p:sp>
        <p:nvSpPr>
          <p:cNvPr id="48" name="Text 45"/>
          <p:cNvSpPr/>
          <p:nvPr/>
        </p:nvSpPr>
        <p:spPr>
          <a:xfrm>
            <a:off x="8126546" y="1970587"/>
            <a:ext cx="4062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Turn </a:t>
            </a:r>
            <a:endParaRPr lang="en-US" sz="942" dirty="0"/>
          </a:p>
        </p:txBody>
      </p:sp>
      <p:sp>
        <p:nvSpPr>
          <p:cNvPr id="49" name="Text 46"/>
          <p:cNvSpPr/>
          <p:nvPr/>
        </p:nvSpPr>
        <p:spPr>
          <a:xfrm>
            <a:off x="4929188" y="2150604"/>
            <a:ext cx="4324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off</a:t>
            </a:r>
            <a:endParaRPr lang="en-US" sz="942" dirty="0"/>
          </a:p>
        </p:txBody>
      </p:sp>
      <p:sp>
        <p:nvSpPr>
          <p:cNvPr id="50" name="Text 47"/>
          <p:cNvSpPr/>
          <p:nvPr/>
        </p:nvSpPr>
        <p:spPr>
          <a:xfrm>
            <a:off x="5361636" y="2150604"/>
            <a:ext cx="7951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delay(1000); </a:t>
            </a:r>
            <a:endParaRPr lang="en-US" sz="942" dirty="0"/>
          </a:p>
        </p:txBody>
      </p:sp>
      <p:sp>
        <p:nvSpPr>
          <p:cNvPr id="51" name="Text 48"/>
          <p:cNvSpPr/>
          <p:nvPr/>
        </p:nvSpPr>
        <p:spPr>
          <a:xfrm>
            <a:off x="6156824" y="2150604"/>
            <a:ext cx="1179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Wait for 1 second</a:t>
            </a:r>
            <a:endParaRPr lang="en-US" sz="942" dirty="0"/>
          </a:p>
        </p:txBody>
      </p:sp>
      <p:sp>
        <p:nvSpPr>
          <p:cNvPr id="52" name="Text 49"/>
          <p:cNvSpPr/>
          <p:nvPr/>
        </p:nvSpPr>
        <p:spPr>
          <a:xfrm>
            <a:off x="7335850" y="2150604"/>
            <a:ext cx="8232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 </a:t>
            </a:r>
            <a:endParaRPr lang="en-US" sz="942" dirty="0"/>
          </a:p>
        </p:txBody>
      </p:sp>
      <p:pic>
        <p:nvPicPr>
          <p:cNvPr id="5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686022"/>
            <a:ext cx="3214688" cy="2143125"/>
          </a:xfrm>
          <a:prstGeom prst="rect">
            <a:avLst/>
          </a:prstGeom>
        </p:spPr>
      </p:pic>
      <p:sp>
        <p:nvSpPr>
          <p:cNvPr id="54" name="Text 50"/>
          <p:cNvSpPr/>
          <p:nvPr/>
        </p:nvSpPr>
        <p:spPr>
          <a:xfrm>
            <a:off x="4714875" y="4864866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 with ESP8266 Code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9550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1-2: LED Traffic Light &amp; Light Sensor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6"/>
            <a:ext cx="4114800" cy="3604022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29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0" y="1057275"/>
            <a:ext cx="80367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021556"/>
            <a:ext cx="321742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1: The "Hello, World!" of Hardware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967057" y="1328738"/>
            <a:ext cx="31936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 the basics of Arduino IDE, upload your first program,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92906" y="1500188"/>
            <a:ext cx="1495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control a digital output.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643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643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Lights Signal Module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643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64356" y="24931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 USB Cable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92906" y="275748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 Module Pin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396478" y="3318272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 (Green LED)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85504" y="3318272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3611166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 (Yellow LED)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785504" y="3611166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96478" y="3904059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 (Red LED)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2785504" y="3904059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D3 (GPIO0)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396478" y="4196953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85504" y="4196953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92" y="1501081"/>
            <a:ext cx="1216224" cy="121622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1705765" y="2749352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 Module</a:t>
            </a:r>
            <a:endParaRPr lang="en-US" sz="732" dirty="0"/>
          </a:p>
        </p:txBody>
      </p:sp>
      <p:sp>
        <p:nvSpPr>
          <p:cNvPr id="31" name="Shape 26"/>
          <p:cNvSpPr/>
          <p:nvPr/>
        </p:nvSpPr>
        <p:spPr>
          <a:xfrm>
            <a:off x="4743450" y="885826"/>
            <a:ext cx="4114800" cy="3233438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7"/>
          <p:cNvSpPr/>
          <p:nvPr/>
        </p:nvSpPr>
        <p:spPr>
          <a:xfrm>
            <a:off x="48506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973" y="1057275"/>
            <a:ext cx="96441" cy="12858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5193506" y="1021556"/>
            <a:ext cx="22135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2: Sensing the Light</a:t>
            </a:r>
            <a:endParaRPr lang="en-US" sz="1046" dirty="0"/>
          </a:p>
        </p:txBody>
      </p:sp>
      <p:sp>
        <p:nvSpPr>
          <p:cNvPr id="35" name="Text 29"/>
          <p:cNvSpPr/>
          <p:nvPr/>
        </p:nvSpPr>
        <p:spPr>
          <a:xfrm>
            <a:off x="48506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5424757" y="1328738"/>
            <a:ext cx="29156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Read an analog signal from the LDR (Light Dependent 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850606" y="1500188"/>
            <a:ext cx="2653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Resistor) module to measure ambient light levels.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48506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39" name="Text 33"/>
          <p:cNvSpPr/>
          <p:nvPr/>
        </p:nvSpPr>
        <p:spPr>
          <a:xfrm>
            <a:off x="50220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50220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0220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850606" y="258603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43" name="Shape 37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38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Module Pin</a:t>
            </a:r>
            <a:endParaRPr lang="en-US" sz="837" dirty="0"/>
          </a:p>
        </p:txBody>
      </p:sp>
      <p:sp>
        <p:nvSpPr>
          <p:cNvPr id="45" name="Shape 39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0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4854178" y="3146822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 (Analog)</a:t>
            </a:r>
            <a:endParaRPr lang="en-US" sz="837" dirty="0"/>
          </a:p>
        </p:txBody>
      </p:sp>
      <p:sp>
        <p:nvSpPr>
          <p:cNvPr id="48" name="Text 42"/>
          <p:cNvSpPr/>
          <p:nvPr/>
        </p:nvSpPr>
        <p:spPr>
          <a:xfrm>
            <a:off x="6906611" y="3146822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4854178" y="3439716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 / +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6906611" y="3439716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1" name="Text 45"/>
          <p:cNvSpPr/>
          <p:nvPr/>
        </p:nvSpPr>
        <p:spPr>
          <a:xfrm>
            <a:off x="4854178" y="3732609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2" name="Text 46"/>
          <p:cNvSpPr/>
          <p:nvPr/>
        </p:nvSpPr>
        <p:spPr>
          <a:xfrm>
            <a:off x="6906611" y="3732609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5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980" y="1506228"/>
            <a:ext cx="1343542" cy="1069094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6177460" y="2655193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732" dirty="0"/>
          </a:p>
        </p:txBody>
      </p:sp>
      <p:sp>
        <p:nvSpPr>
          <p:cNvPr id="55" name="Text 48"/>
          <p:cNvSpPr/>
          <p:nvPr/>
        </p:nvSpPr>
        <p:spPr>
          <a:xfrm>
            <a:off x="4871995" y="4119264"/>
            <a:ext cx="1105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56" name="Text 49"/>
          <p:cNvSpPr/>
          <p:nvPr/>
        </p:nvSpPr>
        <p:spPr>
          <a:xfrm>
            <a:off x="4871995" y="4340720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light level readings. Cover the LDR with your hand to see the value increase (indicating darkness). Shine a light on it to see the value decrease.</a:t>
            </a:r>
            <a:endParaRPr lang="en-US" sz="83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3-4: DHT11 &amp; OLED Display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3: The Digital Weather Station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707606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temperature and humidity data from the DHT11 sensor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1771650"/>
            <a:ext cx="2122336" cy="1285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72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Temperature &amp; Humidity Sensor Module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072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Library: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5072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072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3743325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25" y="3721894"/>
            <a:ext cx="105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819731" y="3721894"/>
            <a:ext cx="156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78644" y="3893344"/>
            <a:ext cx="4353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5146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Pin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518172" y="390405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/ OUT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3364176" y="390405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518172" y="4168378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3364176" y="4168378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2518172" y="4432697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364176" y="4432697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4: Information at a Glance</a:t>
            </a:r>
            <a:endParaRPr lang="en-US" sz="1350" dirty="0"/>
          </a:p>
        </p:txBody>
      </p:sp>
      <p:sp>
        <p:nvSpPr>
          <p:cNvPr id="29" name="Shape 24"/>
          <p:cNvSpPr/>
          <p:nvPr/>
        </p:nvSpPr>
        <p:spPr>
          <a:xfrm>
            <a:off x="4629150" y="1193006"/>
            <a:ext cx="4114800" cy="3768329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47363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31" name="Text 26"/>
          <p:cNvSpPr/>
          <p:nvPr/>
        </p:nvSpPr>
        <p:spPr>
          <a:xfrm>
            <a:off x="47363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Display sensor data on an OLED screen to create a standalone device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47363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0.91 inch I2C OLED Display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47363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47363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0"/>
          <p:cNvSpPr/>
          <p:nvPr/>
        </p:nvSpPr>
        <p:spPr>
          <a:xfrm>
            <a:off x="47363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743325"/>
            <a:ext cx="100013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994625" y="37218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914775"/>
            <a:ext cx="100013" cy="114300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4994625" y="3893344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67437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 (I2C):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35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44" name="Shape 36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37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6747272" y="3920257"/>
            <a:ext cx="87555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SCL/SCK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7622828" y="3904059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6747272" y="4168378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SDA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7622828" y="4168378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6747272" y="4432697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VCC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7622828" y="4432697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6747272" y="4697016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GND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7622828" y="4697016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687CC-D010-980F-12BF-24BBA6316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3056" r="7778" b="39861"/>
          <a:stretch>
            <a:fillRect/>
          </a:stretch>
        </p:blipFill>
        <p:spPr bwMode="auto">
          <a:xfrm>
            <a:off x="5050578" y="1804072"/>
            <a:ext cx="3157644" cy="10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5-6: Buzzer &amp; MPU-6050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5: Creating Alerts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the Piezo Buzzer to create an audible alert when temperature exceeds a threshold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72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10778" y="2661047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DATA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391217" y="2661047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10778" y="2925366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+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91217" y="2925366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D5 (GPIO14)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10778" y="3189684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-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1391217" y="3189684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93094" cy="12858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25146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Piezo Buzzer Module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6: Shake, Rattle, and Roll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4629150" y="1193006"/>
            <a:ext cx="4114800" cy="35718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47363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27" name="Text 23"/>
          <p:cNvSpPr/>
          <p:nvPr/>
        </p:nvSpPr>
        <p:spPr>
          <a:xfrm>
            <a:off x="47363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with the MPU-6050, a 3-axis accelerometer and 3-axis gyroscope sensor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47363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29" name="Shape 25"/>
          <p:cNvSpPr/>
          <p:nvPr/>
        </p:nvSpPr>
        <p:spPr>
          <a:xfrm>
            <a:off x="4736306" y="2400300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6"/>
          <p:cNvSpPr/>
          <p:nvPr/>
        </p:nvSpPr>
        <p:spPr>
          <a:xfrm>
            <a:off x="4736306" y="2400300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500313"/>
            <a:ext cx="100013" cy="114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4994625" y="2478881"/>
            <a:ext cx="1033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MPU6050</a:t>
            </a:r>
            <a:endParaRPr lang="en-US" sz="837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671763"/>
            <a:ext cx="100013" cy="11430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4994625" y="2650331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36306" y="297180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</a:t>
            </a:r>
            <a:endParaRPr lang="en-US" sz="837" dirty="0"/>
          </a:p>
        </p:txBody>
      </p:sp>
      <p:sp>
        <p:nvSpPr>
          <p:cNvPr id="38" name="Shape 32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3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4739878" y="3504009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657627" y="3504009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739878" y="3768328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657627" y="3768328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739878" y="4032647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SCL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5657627" y="4032647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739878" y="4296966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SDA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5657627" y="4296966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1371600"/>
            <a:ext cx="1893094" cy="1285875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67437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 Gyroscope/Accelerometer</a:t>
            </a:r>
            <a:endParaRPr lang="en-US" sz="732" dirty="0"/>
          </a:p>
        </p:txBody>
      </p:sp>
      <p:sp>
        <p:nvSpPr>
          <p:cNvPr id="50" name="Text 43"/>
          <p:cNvSpPr/>
          <p:nvPr/>
        </p:nvSpPr>
        <p:spPr>
          <a:xfrm>
            <a:off x="6743700" y="29289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942" dirty="0"/>
          </a:p>
        </p:txBody>
      </p:sp>
      <p:sp>
        <p:nvSpPr>
          <p:cNvPr id="51" name="Text 44"/>
          <p:cNvSpPr/>
          <p:nvPr/>
        </p:nvSpPr>
        <p:spPr>
          <a:xfrm>
            <a:off x="6743700" y="3157538"/>
            <a:ext cx="189309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acceleration (m/s²) and gyroscope (rad/s) values for all three axes (X, Y, Z). When you tilt or move the sensor, you'll see the values change dramatically.</a:t>
            </a:r>
            <a:endParaRPr lang="en-US" sz="83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D2B7-EC65-493C-7D16-B1971511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2E0C258-48F0-7D40-9E25-F74D23359B3C}"/>
              </a:ext>
            </a:extLst>
          </p:cNvPr>
          <p:cNvSpPr/>
          <p:nvPr/>
        </p:nvSpPr>
        <p:spPr>
          <a:xfrm>
            <a:off x="2114600" y="322819"/>
            <a:ext cx="49148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7: Air Quality Monitoring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C069506-067B-4492-FE39-10AEC9500B9C}"/>
              </a:ext>
            </a:extLst>
          </p:cNvPr>
          <p:cNvSpPr/>
          <p:nvPr/>
        </p:nvSpPr>
        <p:spPr>
          <a:xfrm>
            <a:off x="3529752" y="1131383"/>
            <a:ext cx="2172069" cy="25071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7: Air Quality</a:t>
            </a:r>
            <a:endParaRPr lang="en-US" sz="13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2A82F35-AA61-C2FB-E367-922340B01F80}"/>
              </a:ext>
            </a:extLst>
          </p:cNvPr>
          <p:cNvSpPr/>
          <p:nvPr/>
        </p:nvSpPr>
        <p:spPr>
          <a:xfrm>
            <a:off x="2399931" y="1485614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50D84EA-CDEA-2308-2290-0CC5F61B10FF}"/>
              </a:ext>
            </a:extLst>
          </p:cNvPr>
          <p:cNvSpPr/>
          <p:nvPr/>
        </p:nvSpPr>
        <p:spPr>
          <a:xfrm>
            <a:off x="2507087" y="1592771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472584A-8B92-F241-DE97-A86D2E0ACF93}"/>
              </a:ext>
            </a:extLst>
          </p:cNvPr>
          <p:cNvSpPr/>
          <p:nvPr/>
        </p:nvSpPr>
        <p:spPr>
          <a:xfrm>
            <a:off x="2507087" y="1940047"/>
            <a:ext cx="1893094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/>
              <a:t>To detect a wide range of gases, making it ideal for air quality monitoring.</a:t>
            </a:r>
            <a:endParaRPr lang="en-US" sz="83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21970FE-9C38-59BC-F047-9A79225A2432}"/>
              </a:ext>
            </a:extLst>
          </p:cNvPr>
          <p:cNvSpPr/>
          <p:nvPr/>
        </p:nvSpPr>
        <p:spPr>
          <a:xfrm>
            <a:off x="2507087" y="2421446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5DFA3FA-331A-A32D-00FC-82A00CF9EA61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893F2F6-6549-7E7B-738D-52CCF6D3997E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1AC5660-6EA9-636D-D7BD-D6C361E0AA16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5188C70-E759-C0F1-649D-90180DC41507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85AEFA21-4D36-BC95-53C1-3E4E7AE205A7}"/>
              </a:ext>
            </a:extLst>
          </p:cNvPr>
          <p:cNvSpPr/>
          <p:nvPr/>
        </p:nvSpPr>
        <p:spPr>
          <a:xfrm>
            <a:off x="5304277" y="2934558"/>
            <a:ext cx="79508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Gas Sensor Module</a:t>
            </a:r>
            <a:endParaRPr lang="en-US" sz="732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D23989D-E5FA-5800-2EB7-373B9834661D}"/>
              </a:ext>
            </a:extLst>
          </p:cNvPr>
          <p:cNvSpPr/>
          <p:nvPr/>
        </p:nvSpPr>
        <p:spPr>
          <a:xfrm>
            <a:off x="2507087" y="3019859"/>
            <a:ext cx="846004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1CED6B0E-3761-06AA-872B-A2EEE8DDD78E}"/>
              </a:ext>
            </a:extLst>
          </p:cNvPr>
          <p:cNvSpPr/>
          <p:nvPr/>
        </p:nvSpPr>
        <p:spPr>
          <a:xfrm>
            <a:off x="3353091" y="3019859"/>
            <a:ext cx="103994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C6A017E4-DE81-3016-49EC-35D95C891FC5}"/>
              </a:ext>
            </a:extLst>
          </p:cNvPr>
          <p:cNvSpPr/>
          <p:nvPr/>
        </p:nvSpPr>
        <p:spPr>
          <a:xfrm>
            <a:off x="2507087" y="3267980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D83DE54D-8F63-1264-A23C-1C8A1F1338B2}"/>
              </a:ext>
            </a:extLst>
          </p:cNvPr>
          <p:cNvSpPr/>
          <p:nvPr/>
        </p:nvSpPr>
        <p:spPr>
          <a:xfrm>
            <a:off x="3353091" y="3267980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6" name="Text 21">
            <a:extLst>
              <a:ext uri="{FF2B5EF4-FFF2-40B4-BE49-F238E27FC236}">
                <a16:creationId xmlns:a16="http://schemas.microsoft.com/office/drawing/2014/main" id="{7B80D11B-B926-34BF-BCD8-8E4CF215699A}"/>
              </a:ext>
            </a:extLst>
          </p:cNvPr>
          <p:cNvSpPr/>
          <p:nvPr/>
        </p:nvSpPr>
        <p:spPr>
          <a:xfrm>
            <a:off x="2507087" y="353229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7" name="Text 22">
            <a:extLst>
              <a:ext uri="{FF2B5EF4-FFF2-40B4-BE49-F238E27FC236}">
                <a16:creationId xmlns:a16="http://schemas.microsoft.com/office/drawing/2014/main" id="{CBD7F374-C45E-8581-5030-88458F241E51}"/>
              </a:ext>
            </a:extLst>
          </p:cNvPr>
          <p:cNvSpPr/>
          <p:nvPr/>
        </p:nvSpPr>
        <p:spPr>
          <a:xfrm>
            <a:off x="3353091" y="353229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 descr="Gas Level Monitor On Internet Using ESP8266 &amp; Gas Sensor">
            <a:extLst>
              <a:ext uri="{FF2B5EF4-FFF2-40B4-BE49-F238E27FC236}">
                <a16:creationId xmlns:a16="http://schemas.microsoft.com/office/drawing/2014/main" id="{72EA53B2-6D3F-308B-86AA-F92AF0CEC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1"/>
          <a:stretch>
            <a:fillRect/>
          </a:stretch>
        </p:blipFill>
        <p:spPr bwMode="auto">
          <a:xfrm>
            <a:off x="4881883" y="1457102"/>
            <a:ext cx="1287661" cy="14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3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76500" y="251382"/>
            <a:ext cx="459100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8: Your First IoT Project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30510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Connecting to the Internet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30510" y="1121569"/>
            <a:ext cx="4183363" cy="4021930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16235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16235" y="1435894"/>
            <a:ext cx="40119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your device to the Internet and send temperature and humidity data to ThingSpeak.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16235" y="1864519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Setup: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16235" y="209311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16235" y="209311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59123" y="2100263"/>
            <a:ext cx="1667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ThingSpeak Account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59123" y="2271713"/>
            <a:ext cx="5686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 up at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227776" y="2271713"/>
            <a:ext cx="8888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ThingSpeak.com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16235" y="250745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16235" y="250745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659123" y="2514600"/>
            <a:ext cx="1259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New Channel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59123" y="2678906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"Channels" → "New Channel"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416235" y="292179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16235" y="29217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59123" y="2928938"/>
            <a:ext cx="921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Fields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659123" y="3093244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"Field 1" (Temperature) and "Field 2" (Humidity)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416235" y="333613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16235" y="333613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659123" y="3343275"/>
            <a:ext cx="660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API Key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659123" y="3507581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"API Keys" tab and note your "Write API Key"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06" y="2770187"/>
            <a:ext cx="2381499" cy="172345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4321485" y="4586511"/>
            <a:ext cx="4011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IoT Analytics Platform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630071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30" name="Text 26"/>
          <p:cNvSpPr/>
          <p:nvPr/>
        </p:nvSpPr>
        <p:spPr>
          <a:xfrm>
            <a:off x="4715796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1" name="Text 27"/>
          <p:cNvSpPr/>
          <p:nvPr/>
        </p:nvSpPr>
        <p:spPr>
          <a:xfrm>
            <a:off x="4887246" y="143589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ESP8266WiFi (included with ESP8266 board support)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4887246" y="160734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 (from previous experiments)</a:t>
            </a:r>
            <a:endParaRPr lang="en-US" sz="837" dirty="0"/>
          </a:p>
        </p:txBody>
      </p:sp>
      <p:sp>
        <p:nvSpPr>
          <p:cNvPr id="37" name="Shape 33"/>
          <p:cNvSpPr/>
          <p:nvPr/>
        </p:nvSpPr>
        <p:spPr>
          <a:xfrm>
            <a:off x="4715796" y="1924050"/>
            <a:ext cx="4011913" cy="857250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4"/>
          <p:cNvSpPr/>
          <p:nvPr/>
        </p:nvSpPr>
        <p:spPr>
          <a:xfrm>
            <a:off x="4715796" y="1924050"/>
            <a:ext cx="28575" cy="85725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5"/>
          <p:cNvSpPr/>
          <p:nvPr/>
        </p:nvSpPr>
        <p:spPr>
          <a:xfrm>
            <a:off x="4787233" y="1995487"/>
            <a:ext cx="386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87233" y="2195512"/>
            <a:ext cx="38690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NodeMCU will connect to WiFi and upload temperature and humidity data to ThingSpeak every 20 seconds. You can view real-time graphs on the ThingSpeak website.</a:t>
            </a:r>
            <a:endParaRPr lang="en-US" sz="83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B8ECA-5788-1101-0B56-95AF07F1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D7BB16-3B15-C541-C5A8-76B405A21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3BB3C29-4D8F-88F8-D260-C7B6B802FC0E}"/>
              </a:ext>
            </a:extLst>
          </p:cNvPr>
          <p:cNvSpPr/>
          <p:nvPr/>
        </p:nvSpPr>
        <p:spPr>
          <a:xfrm>
            <a:off x="1688205" y="251382"/>
            <a:ext cx="576760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9: Save the Data to Google Sheet</a:t>
            </a:r>
            <a:endParaRPr lang="en-US" sz="202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BEF46B-7CB4-5AF6-4D2B-154BCC517B19}"/>
              </a:ext>
            </a:extLst>
          </p:cNvPr>
          <p:cNvSpPr txBox="1"/>
          <p:nvPr/>
        </p:nvSpPr>
        <p:spPr>
          <a:xfrm>
            <a:off x="225552" y="81438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Go to </a:t>
            </a:r>
            <a:r>
              <a:rPr lang="en-US" sz="1600" dirty="0">
                <a:hlinkClick r:id="rId4"/>
              </a:rPr>
              <a:t>sheets.new</a:t>
            </a:r>
            <a:r>
              <a:rPr lang="en-US" sz="1600" dirty="0"/>
              <a:t> to create a new spreadsheet.</a:t>
            </a:r>
          </a:p>
          <a:p>
            <a:pPr>
              <a:buNone/>
            </a:pPr>
            <a:r>
              <a:rPr lang="en-US" sz="1600" dirty="0"/>
              <a:t>Set up your columns in the first row. 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A1: Timestamp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B1: Temperature (C)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C1: Humidity (%)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8A2DF9-D29D-C38D-3692-8BD3CB6EC7A9}"/>
              </a:ext>
            </a:extLst>
          </p:cNvPr>
          <p:cNvSpPr txBox="1"/>
          <p:nvPr/>
        </p:nvSpPr>
        <p:spPr>
          <a:xfrm>
            <a:off x="225552" y="2381241"/>
            <a:ext cx="3560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Create the Google Apps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your new sheet, go to </a:t>
            </a:r>
            <a:r>
              <a:rPr lang="en-US" sz="1600" b="1" dirty="0"/>
              <a:t>Extensions</a:t>
            </a:r>
            <a:r>
              <a:rPr lang="en-US" sz="1600" dirty="0"/>
              <a:t> → </a:t>
            </a:r>
            <a:r>
              <a:rPr lang="en-US" sz="1600" b="1" dirty="0"/>
              <a:t>Apps Script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Delete any placeholder code in the </a:t>
            </a:r>
            <a:r>
              <a:rPr lang="en-US" sz="1600" dirty="0" err="1"/>
              <a:t>Code.gs</a:t>
            </a:r>
            <a:r>
              <a:rPr lang="en-US" sz="1600" dirty="0"/>
              <a:t> window and </a:t>
            </a:r>
            <a:r>
              <a:rPr lang="en-US" sz="1600" b="1" dirty="0"/>
              <a:t>paste the following code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99CA90-286E-576E-02E2-A8A2862A3775}"/>
              </a:ext>
            </a:extLst>
          </p:cNvPr>
          <p:cNvSpPr txBox="1"/>
          <p:nvPr/>
        </p:nvSpPr>
        <p:spPr>
          <a:xfrm>
            <a:off x="4185306" y="1357847"/>
            <a:ext cx="65410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// This function runs when the web app URL receives an HTTP GET request.</a:t>
            </a:r>
          </a:p>
          <a:p>
            <a:r>
              <a:rPr lang="en-US" sz="1200" dirty="0"/>
              <a:t>function </a:t>
            </a:r>
            <a:r>
              <a:rPr lang="en-US" sz="1200" dirty="0" err="1"/>
              <a:t>doGet</a:t>
            </a:r>
            <a:r>
              <a:rPr lang="en-US" sz="1200" dirty="0"/>
              <a:t>(e) {</a:t>
            </a:r>
          </a:p>
          <a:p>
            <a:r>
              <a:rPr lang="en-US" sz="1200" dirty="0"/>
              <a:t>  // Get the active spreadsheet and the specific sheet named "Sheet1".</a:t>
            </a:r>
          </a:p>
          <a:p>
            <a:r>
              <a:rPr lang="en-US" sz="1200" dirty="0"/>
              <a:t>  var ss = </a:t>
            </a:r>
            <a:r>
              <a:rPr lang="en-US" sz="1200" dirty="0" err="1"/>
              <a:t>SpreadsheetApp.getActiveSpreadsheet</a:t>
            </a:r>
            <a:r>
              <a:rPr lang="en-US" sz="1200" dirty="0"/>
              <a:t>();</a:t>
            </a:r>
          </a:p>
          <a:p>
            <a:r>
              <a:rPr lang="en-US" sz="1200" dirty="0"/>
              <a:t>  var sheet = </a:t>
            </a:r>
            <a:r>
              <a:rPr lang="en-US" sz="1200" dirty="0" err="1"/>
              <a:t>ss.getSheetByName</a:t>
            </a:r>
            <a:r>
              <a:rPr lang="en-US" sz="1200" dirty="0"/>
              <a:t>("Sheet1");</a:t>
            </a:r>
          </a:p>
          <a:p>
            <a:endParaRPr lang="en-US" sz="1200" dirty="0"/>
          </a:p>
          <a:p>
            <a:r>
              <a:rPr lang="en-US" sz="1200" dirty="0"/>
              <a:t>  // Get the temperature and humidity values from the URL parameters.</a:t>
            </a:r>
          </a:p>
          <a:p>
            <a:r>
              <a:rPr lang="en-US" sz="1200" dirty="0"/>
              <a:t>  // Example URL: .../</a:t>
            </a:r>
            <a:r>
              <a:rPr lang="en-US" sz="1200" dirty="0" err="1"/>
              <a:t>exec?temp</a:t>
            </a:r>
            <a:r>
              <a:rPr lang="en-US" sz="1200" dirty="0"/>
              <a:t>=25.5&amp;hum=45.2</a:t>
            </a:r>
          </a:p>
          <a:p>
            <a:r>
              <a:rPr lang="en-US" sz="1200" dirty="0"/>
              <a:t>  var temperature = </a:t>
            </a:r>
            <a:r>
              <a:rPr lang="en-US" sz="1200" dirty="0" err="1"/>
              <a:t>e.parameter.temp</a:t>
            </a:r>
            <a:r>
              <a:rPr lang="en-US" sz="1200" dirty="0"/>
              <a:t>;</a:t>
            </a:r>
          </a:p>
          <a:p>
            <a:r>
              <a:rPr lang="en-US" sz="1200" dirty="0"/>
              <a:t>  var humidity = </a:t>
            </a:r>
            <a:r>
              <a:rPr lang="en-US" sz="1200" dirty="0" err="1"/>
              <a:t>e.parameter.hum</a:t>
            </a:r>
            <a:r>
              <a:rPr lang="en-US" sz="1200" dirty="0"/>
              <a:t>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Create a new Date object for the timestamp.</a:t>
            </a:r>
          </a:p>
          <a:p>
            <a:r>
              <a:rPr lang="en-US" sz="1200" dirty="0"/>
              <a:t>  var timestamp = new Date();</a:t>
            </a:r>
          </a:p>
          <a:p>
            <a:endParaRPr lang="en-US" sz="1200" dirty="0"/>
          </a:p>
          <a:p>
            <a:r>
              <a:rPr lang="en-US" sz="1200" dirty="0"/>
              <a:t>  // Add a new row to the sheet with the collected data.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sheet.appendRow</a:t>
            </a:r>
            <a:r>
              <a:rPr lang="en-US" sz="1200" dirty="0"/>
              <a:t>([timestamp, temperature, humidity]);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Return a success message.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ContentService.createTextOutput</a:t>
            </a:r>
            <a:r>
              <a:rPr lang="en-US" sz="1200" dirty="0"/>
              <a:t>("Data received successfully.");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2FABD7-DC51-7876-6D45-57A7EA202AA0}"/>
              </a:ext>
            </a:extLst>
          </p:cNvPr>
          <p:cNvSpPr txBox="1"/>
          <p:nvPr/>
        </p:nvSpPr>
        <p:spPr>
          <a:xfrm>
            <a:off x="225552" y="4107595"/>
            <a:ext cx="3797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Click the </a:t>
            </a:r>
            <a:r>
              <a:rPr lang="en-US" b="1" dirty="0"/>
              <a:t>Save project</a:t>
            </a:r>
            <a:r>
              <a:rPr lang="en-US" dirty="0"/>
              <a:t> icon (</a:t>
            </a:r>
            <a:r>
              <a:rPr lang="en-VI" dirty="0"/>
              <a:t>💾). </a:t>
            </a:r>
            <a:r>
              <a:rPr lang="en-US" dirty="0"/>
              <a:t>Give your project a name when prompted (e.g., "Sensor Data Logger").</a:t>
            </a:r>
          </a:p>
        </p:txBody>
      </p:sp>
    </p:spTree>
    <p:extLst>
      <p:ext uri="{BB962C8B-B14F-4D97-AF65-F5344CB8AC3E}">
        <p14:creationId xmlns:p14="http://schemas.microsoft.com/office/powerpoint/2010/main" val="160436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38A9C2-5956-0461-6083-BEB580672E3A}"/>
              </a:ext>
            </a:extLst>
          </p:cNvPr>
          <p:cNvSpPr txBox="1"/>
          <p:nvPr/>
        </p:nvSpPr>
        <p:spPr>
          <a:xfrm>
            <a:off x="42672" y="462522"/>
            <a:ext cx="9058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Deploy the Script as a Web App</a:t>
            </a:r>
          </a:p>
          <a:p>
            <a:pPr>
              <a:buNone/>
            </a:pPr>
            <a:r>
              <a:rPr lang="en-US" dirty="0"/>
              <a:t>This is the most important step.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blue </a:t>
            </a:r>
            <a:r>
              <a:rPr lang="en-US" b="1" dirty="0"/>
              <a:t>Deploy</a:t>
            </a:r>
            <a:r>
              <a:rPr lang="en-US" dirty="0"/>
              <a:t> button in the top-right corner and select </a:t>
            </a:r>
            <a:r>
              <a:rPr lang="en-US" b="1" dirty="0"/>
              <a:t>New deployment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gear icon (⚙️) next to "Select type" and choose </a:t>
            </a:r>
            <a:r>
              <a:rPr lang="en-US" b="1" dirty="0"/>
              <a:t>Web app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 "Configuration", fill in the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r>
              <a:rPr lang="en-US" dirty="0"/>
              <a:t> "</a:t>
            </a:r>
            <a:r>
              <a:rPr lang="en-US" dirty="0" err="1"/>
              <a:t>NodeMCU</a:t>
            </a:r>
            <a:r>
              <a:rPr lang="en-US" dirty="0"/>
              <a:t> Sensor Data" (optional).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Execute as:</a:t>
            </a:r>
            <a:r>
              <a:rPr lang="en-US" dirty="0"/>
              <a:t> Me (your Google account).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Who has access:</a:t>
            </a:r>
            <a:r>
              <a:rPr lang="en-US" dirty="0"/>
              <a:t> </a:t>
            </a:r>
            <a:r>
              <a:rPr lang="en-US" b="1" dirty="0"/>
              <a:t>Anyone</a:t>
            </a:r>
            <a:r>
              <a:rPr lang="en-US" dirty="0"/>
              <a:t>. This is critical for the </a:t>
            </a:r>
            <a:r>
              <a:rPr lang="en-US" dirty="0" err="1"/>
              <a:t>NodeMCU</a:t>
            </a:r>
            <a:r>
              <a:rPr lang="en-US" dirty="0"/>
              <a:t> to be able to send data without needing to log 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Deploy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will ask you to </a:t>
            </a:r>
            <a:r>
              <a:rPr lang="en-US" b="1" dirty="0"/>
              <a:t>Authorize access</a:t>
            </a:r>
            <a:r>
              <a:rPr lang="en-US" dirty="0"/>
              <a:t>. Click the button, choose your Google account, click "Advanced", and then "Go to [Your Project Name] (unsafe)". Allow the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authorizing, a new window will appear with your </a:t>
            </a:r>
            <a:r>
              <a:rPr lang="en-US" b="1" dirty="0"/>
              <a:t>Web app URL</a:t>
            </a:r>
            <a:r>
              <a:rPr lang="en-US" dirty="0"/>
              <a:t>. </a:t>
            </a:r>
            <a:r>
              <a:rPr lang="en-US" b="1" dirty="0"/>
              <a:t>Copy this URL.</a:t>
            </a:r>
            <a:r>
              <a:rPr lang="en-US" dirty="0"/>
              <a:t> It will look like https://</a:t>
            </a:r>
            <a:r>
              <a:rPr lang="en-US" dirty="0" err="1"/>
              <a:t>script.google.com</a:t>
            </a:r>
            <a:r>
              <a:rPr lang="en-US" dirty="0"/>
              <a:t>/macros/s/LONG_RANDOM_ID/exec</a:t>
            </a:r>
          </a:p>
        </p:txBody>
      </p:sp>
    </p:spTree>
    <p:extLst>
      <p:ext uri="{BB962C8B-B14F-4D97-AF65-F5344CB8AC3E}">
        <p14:creationId xmlns:p14="http://schemas.microsoft.com/office/powerpoint/2010/main" val="1969153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001-E3F0-1C08-EA12-A1B71D01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C2470B-8C71-1C8A-A831-12E71BE08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E172533-8227-B79C-ECA5-12D10FCFCFD4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C584D-3C0B-8BE0-68E4-CE0C0C4C7CE1}"/>
              </a:ext>
            </a:extLst>
          </p:cNvPr>
          <p:cNvSpPr txBox="1"/>
          <p:nvPr/>
        </p:nvSpPr>
        <p:spPr>
          <a:xfrm>
            <a:off x="310896" y="1014281"/>
            <a:ext cx="87355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Publish Your Google Sheet to the Web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your Google Sheet.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the menu and click </a:t>
            </a:r>
            <a:r>
              <a:rPr lang="en-US" b="1" dirty="0"/>
              <a:t>File</a:t>
            </a:r>
            <a:r>
              <a:rPr lang="en-US" dirty="0"/>
              <a:t> → </a:t>
            </a:r>
            <a:r>
              <a:rPr lang="en-US" b="1" dirty="0"/>
              <a:t>Share</a:t>
            </a:r>
            <a:r>
              <a:rPr lang="en-US" dirty="0"/>
              <a:t> → </a:t>
            </a:r>
            <a:r>
              <a:rPr lang="en-US" b="1" dirty="0"/>
              <a:t>Publish to web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In the new window, under the "Link" tab: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first dropdown, select the specific sheet that has your data (e.g., Sheet1).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second dropdown, select </a:t>
            </a:r>
            <a:r>
              <a:rPr lang="en-US" b="1" dirty="0"/>
              <a:t>Comma-separated values (.csv)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the green </a:t>
            </a:r>
            <a:r>
              <a:rPr lang="en-US" b="1" dirty="0"/>
              <a:t>Publish</a:t>
            </a:r>
            <a:r>
              <a:rPr lang="en-US" dirty="0"/>
              <a:t> button. Confirm that you want to publish.</a:t>
            </a:r>
          </a:p>
          <a:p>
            <a:pPr>
              <a:buFont typeface="+mj-lt"/>
              <a:buAutoNum type="arabicPeriod"/>
            </a:pPr>
            <a:r>
              <a:rPr lang="en-US" dirty="0"/>
              <a:t>A box will appear with a URL. </a:t>
            </a:r>
            <a:r>
              <a:rPr lang="en-US" b="1" dirty="0"/>
              <a:t>Copy this URL.</a:t>
            </a:r>
            <a:r>
              <a:rPr lang="en-US" dirty="0"/>
              <a:t> This is the link your HTML page will use to read the data.</a:t>
            </a:r>
          </a:p>
        </p:txBody>
      </p:sp>
    </p:spTree>
    <p:extLst>
      <p:ext uri="{BB962C8B-B14F-4D97-AF65-F5344CB8AC3E}">
        <p14:creationId xmlns:p14="http://schemas.microsoft.com/office/powerpoint/2010/main" val="295971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20D636D-09C3-E97A-3CF7-564160491611}"/>
              </a:ext>
            </a:extLst>
          </p:cNvPr>
          <p:cNvSpPr/>
          <p:nvPr/>
        </p:nvSpPr>
        <p:spPr>
          <a:xfrm>
            <a:off x="3230880" y="701040"/>
            <a:ext cx="2555240" cy="1107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Sensors</a:t>
            </a:r>
          </a:p>
          <a:p>
            <a:pPr algn="ctr"/>
            <a:r>
              <a:rPr lang="en-US" dirty="0"/>
              <a:t>Analogue/Digital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EFBB43-F4FE-C53C-D2D5-221B2A341D34}"/>
              </a:ext>
            </a:extLst>
          </p:cNvPr>
          <p:cNvSpPr/>
          <p:nvPr/>
        </p:nvSpPr>
        <p:spPr>
          <a:xfrm>
            <a:off x="538480" y="2672080"/>
            <a:ext cx="2936240" cy="1107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IoT – Hardware</a:t>
            </a:r>
          </a:p>
          <a:p>
            <a:pPr algn="ctr"/>
            <a:r>
              <a:rPr lang="en-US" dirty="0"/>
              <a:t>(Arduino/ESP/</a:t>
            </a:r>
          </a:p>
          <a:p>
            <a:pPr algn="ctr"/>
            <a:r>
              <a:rPr lang="en-US" dirty="0"/>
              <a:t>Raspberry)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AC42D19-B930-7984-F0BE-5F4E4474CDAF}"/>
              </a:ext>
            </a:extLst>
          </p:cNvPr>
          <p:cNvSpPr/>
          <p:nvPr/>
        </p:nvSpPr>
        <p:spPr>
          <a:xfrm>
            <a:off x="5669282" y="2672080"/>
            <a:ext cx="2733038" cy="1107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IoT – Connection Type (</a:t>
            </a:r>
            <a:r>
              <a:rPr lang="en-US" dirty="0" err="1"/>
              <a:t>WiFi</a:t>
            </a:r>
            <a:r>
              <a:rPr lang="en-US" dirty="0"/>
              <a:t> / Bluetooth)</a:t>
            </a:r>
          </a:p>
        </p:txBody>
      </p:sp>
      <p:sp>
        <p:nvSpPr>
          <p:cNvPr id="5" name="Bent Arrow 4">
            <a:extLst>
              <a:ext uri="{FF2B5EF4-FFF2-40B4-BE49-F238E27FC236}">
                <a16:creationId xmlns:a16="http://schemas.microsoft.com/office/drawing/2014/main" id="{4A66EC2C-29FF-0779-1A38-0397639860CA}"/>
              </a:ext>
            </a:extLst>
          </p:cNvPr>
          <p:cNvSpPr/>
          <p:nvPr/>
        </p:nvSpPr>
        <p:spPr>
          <a:xfrm>
            <a:off x="1899920" y="1203960"/>
            <a:ext cx="1148080" cy="120904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1A35B15F-5F35-2FAB-5B8F-6B4227FA2AE4}"/>
              </a:ext>
            </a:extLst>
          </p:cNvPr>
          <p:cNvSpPr/>
          <p:nvPr/>
        </p:nvSpPr>
        <p:spPr>
          <a:xfrm rot="5400000">
            <a:off x="6162041" y="1234440"/>
            <a:ext cx="1148080" cy="120904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F9D001C-D588-59C4-9A78-33B40252C7D0}"/>
              </a:ext>
            </a:extLst>
          </p:cNvPr>
          <p:cNvSpPr/>
          <p:nvPr/>
        </p:nvSpPr>
        <p:spPr>
          <a:xfrm>
            <a:off x="4124960" y="3075941"/>
            <a:ext cx="1219200" cy="518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88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543C-76AD-8E75-9D6E-383E057CF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6793D9-1713-39F2-C66E-0D41463E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A80ED5F-132A-B82E-C260-32B8A7229973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F5B83-3BB5-14F2-62C0-05F858B7DD67}"/>
              </a:ext>
            </a:extLst>
          </p:cNvPr>
          <p:cNvSpPr txBox="1"/>
          <p:nvPr/>
        </p:nvSpPr>
        <p:spPr>
          <a:xfrm>
            <a:off x="103632" y="1182094"/>
            <a:ext cx="89367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a link to a google csv file. there may be date alone and values missing. In this the data will be updated automatically from an </a:t>
            </a:r>
            <a:r>
              <a:rPr lang="en-US" dirty="0" err="1"/>
              <a:t>iot</a:t>
            </a:r>
            <a:r>
              <a:rPr lang="en-US" dirty="0"/>
              <a:t> device. you need to create a html page to parse the csv data using a script to display the live data last 30 values and a dashboard of current data using a script. create a single html. </a:t>
            </a:r>
            <a:r>
              <a:rPr lang="en-US" dirty="0">
                <a:hlinkClick r:id="rId4"/>
              </a:rPr>
              <a:t>https://docs.google.com/spreadsheets/d/e/2PACX-1vSCgq-zgskunwfCvm9ABxto7a2lja8iSkd-N4Ah0Ukif6jbTUVlCCusS/pub?gid=0&amp;single=true&amp;output=csv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0E563-F5DA-9D07-04BD-9E58FE690C4A}"/>
              </a:ext>
            </a:extLst>
          </p:cNvPr>
          <p:cNvSpPr txBox="1"/>
          <p:nvPr/>
        </p:nvSpPr>
        <p:spPr>
          <a:xfrm>
            <a:off x="1981200" y="45227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onecompiler.com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4349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31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Concepts and Project Ideas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ESP8266 Techniques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638" y="1237655"/>
            <a:ext cx="1440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Management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28638" y="1471613"/>
            <a:ext cx="39719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sleep mode can reduce power consumption from ~70mA to ~20μA, extending battery life from days to months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64569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0525" y="2230636"/>
            <a:ext cx="1943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OTA (Over-The-Air) Updates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40525" y="2464594"/>
            <a:ext cx="396003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firmware wirelessly without physical connection to the device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43238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3009305"/>
            <a:ext cx="20122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 Implementation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3243263"/>
            <a:ext cx="39719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local web interface for controlling experiments and viewing data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821906"/>
            <a:ext cx="150019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787973"/>
            <a:ext cx="1731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Logging to SD Card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4021931"/>
            <a:ext cx="29413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 large datasets locally for later analysis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4236244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 Project Ideas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4579144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4579144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371475" y="4672013"/>
            <a:ext cx="1810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Pendulum Period Measurement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2182109" y="4672013"/>
            <a:ext cx="195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MPU6050 to precisely measure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71475" y="4843463"/>
            <a:ext cx="2491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oscillation period and analyze damping effects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4697160" y="40219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7"/>
          <p:cNvSpPr/>
          <p:nvPr/>
        </p:nvSpPr>
        <p:spPr>
          <a:xfrm>
            <a:off x="4697160" y="40219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82885" y="4114800"/>
            <a:ext cx="1307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Magnetic Field Mapper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90721" y="4114800"/>
            <a:ext cx="2311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Create a 3D visualization of magnetic field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782885" y="4286250"/>
            <a:ext cx="1800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strength using Hall effect sensors 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4697160" y="45934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4697160" y="45934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4782885" y="4686300"/>
            <a:ext cx="1782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Physics Monitor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6565055" y="4686300"/>
            <a:ext cx="21174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Track temperature, pressure, humidity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4782885" y="4857750"/>
            <a:ext cx="2597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and correlate with physical phenomena </a:t>
            </a:r>
            <a:endParaRPr lang="en-US" sz="837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5" y="539353"/>
            <a:ext cx="3571875" cy="1785938"/>
          </a:xfrm>
          <a:prstGeom prst="rect">
            <a:avLst/>
          </a:prstGeom>
        </p:spPr>
      </p:pic>
      <p:sp>
        <p:nvSpPr>
          <p:cNvPr id="34" name="Shape 26"/>
          <p:cNvSpPr/>
          <p:nvPr/>
        </p:nvSpPr>
        <p:spPr>
          <a:xfrm>
            <a:off x="5043487" y="2326085"/>
            <a:ext cx="3571875" cy="15144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5043487" y="2326085"/>
            <a:ext cx="28575" cy="151447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8"/>
          <p:cNvSpPr/>
          <p:nvPr/>
        </p:nvSpPr>
        <p:spPr>
          <a:xfrm>
            <a:off x="5157787" y="244038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Tips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300662" y="26975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simple projects and gradually add complexity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5300662" y="28690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libraries when available to simplify development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300662" y="30404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your code thoroughly for future reference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5300662" y="3211910"/>
            <a:ext cx="3200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creating a custom PCB for permanent installations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5300662" y="35548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error handling for robust operation</a:t>
            </a:r>
            <a:endParaRPr lang="en-US" sz="837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16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AI-Assisted Coding for ESP8266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AI Can Help You Code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1530" y="1237655"/>
            <a:ext cx="17040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Code Snippets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41530" y="1471613"/>
            <a:ext cx="39590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natural language descriptions to get working code examples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0256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638" y="2016323"/>
            <a:ext cx="1751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 and Troubleshoot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28638" y="2250281"/>
            <a:ext cx="3720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Paste error messages to get solutions and explanations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4613"/>
            <a:ext cx="128588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2580680"/>
            <a:ext cx="911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 Code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2814638"/>
            <a:ext cx="33330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unfamiliar code or complex functions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8969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145036"/>
            <a:ext cx="16017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and Refactor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3378994"/>
            <a:ext cx="31469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efficiency and readability of your code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3575446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Prompts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39183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"Generate Arduino code for ESP8266 to read temperature from DHT11 sensor and print to serial monitor"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5"/>
          <p:cNvSpPr/>
          <p:nvPr/>
        </p:nvSpPr>
        <p:spPr>
          <a:xfrm>
            <a:off x="285750" y="44898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6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"How can I calculate tilt angle from accelerometer readings (a.acceleration.x, y, z)?"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885825"/>
            <a:ext cx="3571875" cy="1785938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964906" y="3782615"/>
            <a:ext cx="3571875" cy="13430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8"/>
          <p:cNvSpPr/>
          <p:nvPr/>
        </p:nvSpPr>
        <p:spPr>
          <a:xfrm>
            <a:off x="4964906" y="3782615"/>
            <a:ext cx="28575" cy="134302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5079206" y="389691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222081" y="41540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 specific in your prompts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5222081" y="43255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Iterate and refine your requests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222081" y="44969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the code, don't just copy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5222081" y="46684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information with official documentation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5222081" y="48398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context when debugging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282011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fferent colored question marks">
            <a:extLst>
              <a:ext uri="{FF2B5EF4-FFF2-40B4-BE49-F238E27FC236}">
                <a16:creationId xmlns:a16="http://schemas.microsoft.com/office/drawing/2014/main" id="{A29BB212-A097-6A59-B44D-7D5117DB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B08B8-E0FB-274A-D9F7-F06187B5FCE1}"/>
              </a:ext>
            </a:extLst>
          </p:cNvPr>
          <p:cNvSpPr txBox="1"/>
          <p:nvPr/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EC748-53A5-E79C-233E-DAFA0D6D8C03}"/>
              </a:ext>
            </a:extLst>
          </p:cNvPr>
          <p:cNvSpPr txBox="1"/>
          <p:nvPr/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Questions / Feed back</a:t>
            </a:r>
          </a:p>
        </p:txBody>
      </p:sp>
    </p:spTree>
    <p:extLst>
      <p:ext uri="{BB962C8B-B14F-4D97-AF65-F5344CB8AC3E}">
        <p14:creationId xmlns:p14="http://schemas.microsoft.com/office/powerpoint/2010/main" val="2166129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2819"/>
            <a:ext cx="30809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894755"/>
            <a:ext cx="1212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ESP8266?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7238" y="115728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Wi-Fi microchip with integrated TCP/IP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57238" y="1371600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microcontroller capabilities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7238" y="1585913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3.3V operating voltage, not 5V tolerant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757238" y="1800225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 GPIO pins for various functions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57238" y="201453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Programmable with Arduino IDE</a:t>
            </a:r>
            <a:endParaRPr lang="en-US" sz="104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78869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8638" y="2344936"/>
            <a:ext cx="2152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with Arduino Uno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57238" y="260746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Wi-Fi connectivity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7238" y="2821781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processing power (80-160 MHz vs 16 MHz)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7238" y="3036094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memory (4MB Flash, 80KB RAM)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757238" y="3250406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power consumption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757238" y="346471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Smaller form factor</a:t>
            </a:r>
            <a:endParaRPr lang="en-US" sz="1046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29050"/>
            <a:ext cx="150019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7206" y="3795117"/>
            <a:ext cx="16209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in Physics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735806" y="405765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data acquisition and logging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735806" y="4271963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Wireless sensor networks for experiments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35806" y="4486275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data visualization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735806" y="4700588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experiment control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735806" y="491490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monitoring for labs</a:t>
            </a:r>
            <a:endParaRPr lang="en-US" sz="1046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4" y="1031686"/>
            <a:ext cx="2857500" cy="1925241"/>
          </a:xfrm>
          <a:prstGeom prst="rect">
            <a:avLst/>
          </a:prstGeom>
        </p:spPr>
      </p:pic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094" y="3185526"/>
            <a:ext cx="2857500" cy="19049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Requirements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Prerequisites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14450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07306"/>
            <a:ext cx="1387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Computer Literacy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00063" y="147161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Familiarity with using a personal computer, managing files, and browsing the internet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35956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1928813"/>
            <a:ext cx="2598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Fundamentals (Recommended)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00063" y="209311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understanding of programming concepts like variables, if-else conditions, and for loops is helpful but not mandatory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285750" y="2664619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Requirements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93244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3086100"/>
            <a:ext cx="507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Laptop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535781" y="3250406"/>
            <a:ext cx="26658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Windows, macOS, or Linux operating system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43300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536156"/>
            <a:ext cx="1244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Rights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35781" y="3700463"/>
            <a:ext cx="27728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Ability to install software and drivers on your laptop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93356"/>
            <a:ext cx="10715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64344" y="3986213"/>
            <a:ext cx="6156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USB-A Port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64344" y="4150519"/>
            <a:ext cx="39362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connect the NodeMCU board (USB-C adapter required if your laptop only has USB-C ports)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7434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Requirements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1314450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57763" y="1307306"/>
            <a:ext cx="679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957763" y="1471613"/>
            <a:ext cx="38654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install the latest version from the official Arduino website</a:t>
            </a:r>
            <a:endParaRPr lang="en-US" sz="837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1764506"/>
            <a:ext cx="142875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957763" y="1757363"/>
            <a:ext cx="7419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 Driver</a:t>
            </a:r>
            <a:endParaRPr lang="en-US" sz="837" dirty="0"/>
          </a:p>
        </p:txBody>
      </p:sp>
      <p:sp>
        <p:nvSpPr>
          <p:cNvPr id="27" name="Text 17"/>
          <p:cNvSpPr/>
          <p:nvPr/>
        </p:nvSpPr>
        <p:spPr>
          <a:xfrm>
            <a:off x="4957763" y="1921669"/>
            <a:ext cx="38938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for Windows to detect the NodeMCU board's USB-to-Serial chip</a:t>
            </a:r>
            <a:endParaRPr lang="en-US" sz="837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214563"/>
            <a:ext cx="178594" cy="14287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4993481" y="2207419"/>
            <a:ext cx="13133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4993481" y="2371725"/>
            <a:ext cx="24907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support for ESP8266 in Arduino IDE</a:t>
            </a:r>
            <a:endParaRPr lang="en-US" sz="837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2664619"/>
            <a:ext cx="125016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939903" y="2657475"/>
            <a:ext cx="1046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</a:t>
            </a:r>
            <a:endParaRPr lang="en-US" sz="837" dirty="0"/>
          </a:p>
        </p:txBody>
      </p:sp>
      <p:sp>
        <p:nvSpPr>
          <p:cNvPr id="33" name="Text 21"/>
          <p:cNvSpPr/>
          <p:nvPr/>
        </p:nvSpPr>
        <p:spPr>
          <a:xfrm>
            <a:off x="4939903" y="2821781"/>
            <a:ext cx="39183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Various libraries for sensors and displays will be installed during the workshop</a:t>
            </a:r>
            <a:endParaRPr lang="en-US" sz="837" dirty="0"/>
          </a:p>
        </p:txBody>
      </p:sp>
      <p:sp>
        <p:nvSpPr>
          <p:cNvPr id="34" name="Shape 22"/>
          <p:cNvSpPr/>
          <p:nvPr/>
        </p:nvSpPr>
        <p:spPr>
          <a:xfrm>
            <a:off x="4743450" y="3307556"/>
            <a:ext cx="4114800" cy="90011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3"/>
          <p:cNvSpPr/>
          <p:nvPr/>
        </p:nvSpPr>
        <p:spPr>
          <a:xfrm>
            <a:off x="4743450" y="3307556"/>
            <a:ext cx="28575" cy="90011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4"/>
          <p:cNvSpPr/>
          <p:nvPr/>
        </p:nvSpPr>
        <p:spPr>
          <a:xfrm>
            <a:off x="4850606" y="3421856"/>
            <a:ext cx="938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Note: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4850606" y="3593306"/>
            <a:ext cx="2459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software requirements should be installed 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7309675" y="3593306"/>
            <a:ext cx="434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</a:t>
            </a:r>
            <a:endParaRPr lang="en-US" sz="837" dirty="0"/>
          </a:p>
        </p:txBody>
      </p:sp>
      <p:sp>
        <p:nvSpPr>
          <p:cNvPr id="39" name="Text 27"/>
          <p:cNvSpPr/>
          <p:nvPr/>
        </p:nvSpPr>
        <p:spPr>
          <a:xfrm>
            <a:off x="7743685" y="3593306"/>
            <a:ext cx="758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attending the </a:t>
            </a:r>
            <a:endParaRPr lang="en-US" sz="837" dirty="0"/>
          </a:p>
        </p:txBody>
      </p:sp>
      <p:sp>
        <p:nvSpPr>
          <p:cNvPr id="40" name="Text 28"/>
          <p:cNvSpPr/>
          <p:nvPr/>
        </p:nvSpPr>
        <p:spPr>
          <a:xfrm>
            <a:off x="4850606" y="3764756"/>
            <a:ext cx="33564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to ensure a smooth experience. Detailed installation 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4850606" y="3936206"/>
            <a:ext cx="2684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 will be covered in the following slides.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0" y="7143"/>
            <a:ext cx="9144000" cy="5136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5750" y="1300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07219" y="1307306"/>
            <a:ext cx="12821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Arduino IDE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07219" y="1478756"/>
            <a:ext cx="188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 the official Arduino website at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488843" y="1478756"/>
            <a:ext cx="1247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arduino.cc/en/software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5750" y="17859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85750" y="17859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07219" y="1793081"/>
            <a:ext cx="1761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Your Operating System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07219" y="19573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the appropriate version for your OS (Windows, macOS, or Linux)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85750" y="2443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85750" y="2443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07219" y="2450306"/>
            <a:ext cx="1810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Run the Installer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07219" y="2621756"/>
            <a:ext cx="1610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Windows: Run the .exe file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7219" y="2793206"/>
            <a:ext cx="2540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macOS: Drag Arduino to Applications folder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07219" y="2964656"/>
            <a:ext cx="2507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Linux: Extract the archive and run install.sh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32718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85750" y="32718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607219" y="3278981"/>
            <a:ext cx="1463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the Installation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07219" y="34432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the on-screen instructions to complete the installation process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39290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285750" y="39290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07219" y="3936206"/>
            <a:ext cx="1126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Arduino IDE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07219" y="410051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the Arduino IDE from your applications menu or desktop shortcut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55026" y="4393406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255026" y="439340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2182" y="4507706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62182" y="4672012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2.x is recommended for this workshop as it offers improved features and performance compared to the 1.x version.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541388" y="66238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</a:t>
            </a:r>
            <a:endParaRPr lang="en-US" sz="1350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48" y="969566"/>
            <a:ext cx="4286250" cy="2419722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4583248" y="3425031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2.0 Interface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541388" y="3589735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sp>
        <p:nvSpPr>
          <p:cNvPr id="36" name="Text 32"/>
          <p:cNvSpPr/>
          <p:nvPr/>
        </p:nvSpPr>
        <p:spPr>
          <a:xfrm>
            <a:off x="4750594" y="3761185"/>
            <a:ext cx="689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Editor: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439826" y="3761185"/>
            <a:ext cx="2016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Write and edit your Arduino sketches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4750594" y="3989785"/>
            <a:ext cx="7948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Button: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545448" y="3989785"/>
            <a:ext cx="14592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your code for errors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50594" y="4218385"/>
            <a:ext cx="8650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Button: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615630" y="4218385"/>
            <a:ext cx="2013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Send your code to the Arduino board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750594" y="4446985"/>
            <a:ext cx="844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Serial Monitor: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594840" y="4446985"/>
            <a:ext cx="1695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View output from your Arduino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750594" y="4675585"/>
            <a:ext cx="922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Selection: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673477" y="4675585"/>
            <a:ext cx="1655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Choose the correct board type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750594" y="4904185"/>
            <a:ext cx="8283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 Selection: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5578934" y="4904185"/>
            <a:ext cx="25289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 the USB port your board is connected to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Driver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5" y="549724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CH340G?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6" y="749749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CH340G is a USB-to-Serial converter chip used in many NodeMCU boards and Arduino clones. Your computer needs the proper driver to communicate with this chip.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14319" y="1232297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4319" y="164663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14319" y="164663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8" y="1653778"/>
            <a:ext cx="11805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the Driver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8" y="1825228"/>
            <a:ext cx="1527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the CH340G driver from 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37908" y="2818007"/>
            <a:ext cx="412933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cdn.sparkfun.com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/assets/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learn_tutorials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/5/9/7/Windows-CH340-Driver.zip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14319" y="213240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14319" y="213240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35788" y="2139553"/>
            <a:ext cx="9722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the Driver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35788" y="2311003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084322" y="2311003"/>
            <a:ext cx="14150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the installer (.exe file)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35788" y="2482453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962376" y="2482453"/>
            <a:ext cx="2283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the .dmg file and follow instructions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35788" y="2653903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84073" y="2653903"/>
            <a:ext cx="2944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Usually no installation needed (built-in kernel support)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14319" y="29610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14319" y="29610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35788" y="2968228"/>
            <a:ext cx="10293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Installation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535788" y="3139678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4322" y="3139678"/>
            <a:ext cx="2567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Device Manager for "USB-SERIAL CH340"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535788" y="3311128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962376" y="3311128"/>
            <a:ext cx="2188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System Report &gt; USB for "wch.cn"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8" y="3482578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84073" y="3482578"/>
            <a:ext cx="271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1155899" y="3489722"/>
            <a:ext cx="12346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dmesg | grep CH34x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390540" y="3482578"/>
            <a:ext cx="613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terminal</a:t>
            </a:r>
            <a:endParaRPr lang="en-US" sz="837" dirty="0"/>
          </a:p>
        </p:txBody>
      </p:sp>
      <p:sp>
        <p:nvSpPr>
          <p:cNvPr id="32" name="Shape 29"/>
          <p:cNvSpPr/>
          <p:nvPr/>
        </p:nvSpPr>
        <p:spPr>
          <a:xfrm>
            <a:off x="214319" y="3804047"/>
            <a:ext cx="3857625" cy="1207294"/>
          </a:xfrm>
          <a:prstGeom prst="rect">
            <a:avLst/>
          </a:prstGeom>
          <a:solidFill>
            <a:srgbClr val="FCF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214319" y="3804047"/>
            <a:ext cx="28575" cy="1385888"/>
          </a:xfrm>
          <a:prstGeom prst="rect">
            <a:avLst/>
          </a:prstGeom>
          <a:solidFill>
            <a:srgbClr val="F1C4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321475" y="3911203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Troubleshooting Tips: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492925" y="413980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port</a:t>
            </a:r>
            <a:endParaRPr lang="en-US" sz="837" dirty="0"/>
          </a:p>
        </p:txBody>
      </p:sp>
      <p:sp>
        <p:nvSpPr>
          <p:cNvPr id="36" name="Text 33"/>
          <p:cNvSpPr/>
          <p:nvPr/>
        </p:nvSpPr>
        <p:spPr>
          <a:xfrm>
            <a:off x="492925" y="4339828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Restart your computer after installation</a:t>
            </a:r>
            <a:endParaRPr lang="en-US" sz="837" dirty="0"/>
          </a:p>
        </p:txBody>
      </p:sp>
      <p:sp>
        <p:nvSpPr>
          <p:cNvPr id="37" name="Text 34"/>
          <p:cNvSpPr/>
          <p:nvPr/>
        </p:nvSpPr>
        <p:spPr>
          <a:xfrm>
            <a:off x="492925" y="453985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cable (data cable, not charge-only)</a:t>
            </a:r>
            <a:endParaRPr lang="en-US" sz="837" dirty="0"/>
          </a:p>
        </p:txBody>
      </p:sp>
      <p:sp>
        <p:nvSpPr>
          <p:cNvPr id="38" name="Text 35"/>
          <p:cNvSpPr/>
          <p:nvPr/>
        </p:nvSpPr>
        <p:spPr>
          <a:xfrm>
            <a:off x="492925" y="4739878"/>
            <a:ext cx="34718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macOS, you may need to allow the driver in Security &amp; Privacy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4538443" y="656479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Identification</a:t>
            </a:r>
            <a:endParaRPr lang="en-US" sz="13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56" y="916436"/>
            <a:ext cx="2616200" cy="1339203"/>
          </a:xfrm>
          <a:prstGeom prst="rect">
            <a:avLst/>
          </a:prstGeom>
        </p:spPr>
      </p:pic>
      <p:sp>
        <p:nvSpPr>
          <p:cNvPr id="41" name="Text 37"/>
          <p:cNvSpPr/>
          <p:nvPr/>
        </p:nvSpPr>
        <p:spPr>
          <a:xfrm>
            <a:off x="4698675" y="2284214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on a USB-to-Serial Adapter</a:t>
            </a:r>
            <a:endParaRPr lang="en-US" sz="837" dirty="0"/>
          </a:p>
        </p:txBody>
      </p:sp>
      <p:sp>
        <p:nvSpPr>
          <p:cNvPr id="42" name="Shape 38"/>
          <p:cNvSpPr/>
          <p:nvPr/>
        </p:nvSpPr>
        <p:spPr>
          <a:xfrm>
            <a:off x="4657822" y="2512814"/>
            <a:ext cx="4286250" cy="14144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39"/>
          <p:cNvSpPr/>
          <p:nvPr/>
        </p:nvSpPr>
        <p:spPr>
          <a:xfrm>
            <a:off x="4670100" y="2472929"/>
            <a:ext cx="28575" cy="14144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4764978" y="253126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is this important?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4764978" y="2759869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the CH340G driver, your computer won't recognize the NodeMCU board when connected via USB. This means you won't be able to: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936428" y="31599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code to the board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4936428" y="33599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Communicate with the board via Serial Monitor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936428" y="355996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the board through USB (in some cases)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4686178" y="3964781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Issues: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857628" y="4229100"/>
            <a:ext cx="18257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"Port not found" in Arduino IDE: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683358" y="4229100"/>
            <a:ext cx="18221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Driver not installed or recognized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857628" y="4457700"/>
            <a:ext cx="2282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connects/disconnects repeatedly: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857628" y="4522886"/>
            <a:ext cx="3968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Faulty USB cable or insufficient power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857628" y="4857750"/>
            <a:ext cx="13421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installation fails:</a:t>
            </a:r>
            <a:endParaRPr lang="en-US" sz="837" dirty="0"/>
          </a:p>
        </p:txBody>
      </p:sp>
      <p:sp>
        <p:nvSpPr>
          <p:cNvPr id="55" name="Text 51"/>
          <p:cNvSpPr/>
          <p:nvPr/>
        </p:nvSpPr>
        <p:spPr>
          <a:xfrm>
            <a:off x="6199760" y="4857750"/>
            <a:ext cx="2573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Incompatible OS version or security restrictions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142875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 Setup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71500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ESP8266 Board Support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1500" y="1228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1500" y="1228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892969" y="1235869"/>
            <a:ext cx="17209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Arduino IDE Preferences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892969" y="1407319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1215191" y="1407319"/>
            <a:ext cx="100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&gt; Preferences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216125" y="1407319"/>
            <a:ext cx="1351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Arduino IDE menu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1500" y="167878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71500" y="167878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92969" y="1685925"/>
            <a:ext cx="1390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Manager URL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892969" y="1850231"/>
            <a:ext cx="35361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the "Additional Boards Manager URLs" field, paste: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solidFill>
            <a:srgbClr val="F7F9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92969" y="2078831"/>
            <a:ext cx="28575" cy="2643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http://arduino.esp8266.com/stable/package_esp8266com_index.json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571500" y="250745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71500" y="250745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92969" y="2514600"/>
            <a:ext cx="12735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Boards Manager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892969" y="2686050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215191" y="2686050"/>
            <a:ext cx="19036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 &gt; Boards Manager...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571500" y="295751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71500" y="29575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892969" y="2964656"/>
            <a:ext cx="13638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ESP8266 Package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892969" y="312896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"esp8266" and install the package by "ESP8266 Community"</a:t>
            </a:r>
            <a:endParaRPr lang="en-US" sz="837" dirty="0"/>
          </a:p>
        </p:txBody>
      </p:sp>
      <p:sp>
        <p:nvSpPr>
          <p:cNvPr id="27" name="Shape 24"/>
          <p:cNvSpPr/>
          <p:nvPr/>
        </p:nvSpPr>
        <p:spPr>
          <a:xfrm>
            <a:off x="571500" y="357901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71500" y="357901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92969" y="3586163"/>
            <a:ext cx="13099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NodeMCU Board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892969" y="3757613"/>
            <a:ext cx="12585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installation, go to 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151524" y="3757613"/>
            <a:ext cx="7547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2906251" y="3757613"/>
            <a:ext cx="60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select 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869696" y="3828157"/>
            <a:ext cx="343438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"NodeMCU 1.0 (ESP-12E Module)"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4714875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 Installation</a:t>
            </a:r>
            <a:endParaRPr lang="en-US" sz="135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228725"/>
            <a:ext cx="1322487" cy="1785938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714875" y="308610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Manager Installation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4714875" y="33718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Libraries for Workshop:</a:t>
            </a:r>
            <a:endParaRPr lang="en-US" sz="1046" dirty="0"/>
          </a:p>
        </p:txBody>
      </p:sp>
      <p:sp>
        <p:nvSpPr>
          <p:cNvPr id="38" name="Text 34"/>
          <p:cNvSpPr/>
          <p:nvPr/>
        </p:nvSpPr>
        <p:spPr>
          <a:xfrm>
            <a:off x="4886325" y="3636169"/>
            <a:ext cx="10900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976417" y="3636169"/>
            <a:ext cx="6211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Adafruit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886325" y="38361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6050812" y="3836194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886325" y="4036219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864070" y="4036219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886325" y="4249523"/>
            <a:ext cx="93936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MQ135 by </a:t>
            </a:r>
            <a:r>
              <a:rPr lang="en-US" sz="837" b="1" dirty="0" err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GeorgK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919490" y="4249523"/>
            <a:ext cx="84478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Gas Sensor)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886325" y="4436269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6222150" y="4436269"/>
            <a:ext cx="757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(dependency)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46457" y="412105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install libraries: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617907" y="4299645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50" name="Text 46"/>
          <p:cNvSpPr/>
          <p:nvPr/>
        </p:nvSpPr>
        <p:spPr>
          <a:xfrm>
            <a:off x="940129" y="4299645"/>
            <a:ext cx="1506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Manage Libraries...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17907" y="4492526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the library name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617907" y="4692551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"Install" (install dependencies if prompted)</a:t>
            </a:r>
            <a:endParaRPr lang="en-US" sz="837" dirty="0"/>
          </a:p>
        </p:txBody>
      </p:sp>
      <p:sp>
        <p:nvSpPr>
          <p:cNvPr id="53" name="Text 42">
            <a:extLst>
              <a:ext uri="{FF2B5EF4-FFF2-40B4-BE49-F238E27FC236}">
                <a16:creationId xmlns:a16="http://schemas.microsoft.com/office/drawing/2014/main" id="{B51068BC-FE50-0A82-7480-3E5A72C903C7}"/>
              </a:ext>
            </a:extLst>
          </p:cNvPr>
          <p:cNvSpPr/>
          <p:nvPr/>
        </p:nvSpPr>
        <p:spPr>
          <a:xfrm>
            <a:off x="4881836" y="4647786"/>
            <a:ext cx="123591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 by Ewan Leng</a:t>
            </a:r>
            <a:endParaRPr lang="en-US" sz="837" dirty="0"/>
          </a:p>
        </p:txBody>
      </p:sp>
      <p:sp>
        <p:nvSpPr>
          <p:cNvPr id="54" name="Text 43">
            <a:extLst>
              <a:ext uri="{FF2B5EF4-FFF2-40B4-BE49-F238E27FC236}">
                <a16:creationId xmlns:a16="http://schemas.microsoft.com/office/drawing/2014/main" id="{E46D6508-6977-7C1C-3231-C9A1CE14217C}"/>
              </a:ext>
            </a:extLst>
          </p:cNvPr>
          <p:cNvSpPr/>
          <p:nvPr/>
        </p:nvSpPr>
        <p:spPr>
          <a:xfrm>
            <a:off x="6217661" y="4647786"/>
            <a:ext cx="79669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(For gyroscope)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860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08227" y="58221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NodeMCU ESP8266?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689372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is an open-source IoT platform that includes firmware and development board based on the ESP8266 WiFi SoC from Espressif Systems.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85750" y="1121568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0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385886"/>
            <a:ext cx="6907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WiFi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50193"/>
            <a:ext cx="25595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802.11 b/g/n WiFi connectivity with TCP/IP stack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4308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3" y="1835943"/>
            <a:ext cx="10961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Powerful Processor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2000249"/>
            <a:ext cx="2633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Tensilica L106 32-bit processor running at 80MHz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93143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7922" y="2285999"/>
            <a:ext cx="475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517922" y="2450305"/>
            <a:ext cx="2300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4MB Flash memory and ~50KB usable RAM</a:t>
            </a:r>
            <a:endParaRPr lang="en-US" sz="8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43199"/>
            <a:ext cx="10715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64344" y="2736055"/>
            <a:ext cx="55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GPIO Pins</a:t>
            </a:r>
            <a:endParaRPr lang="en-US" sz="837" dirty="0"/>
          </a:p>
        </p:txBody>
      </p:sp>
      <p:sp>
        <p:nvSpPr>
          <p:cNvPr id="18" name="Text 11"/>
          <p:cNvSpPr/>
          <p:nvPr/>
        </p:nvSpPr>
        <p:spPr>
          <a:xfrm>
            <a:off x="464344" y="2900361"/>
            <a:ext cx="3143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 digital I/O pins with PWM, I2C, SPI, and ADC capabilities</a:t>
            </a:r>
            <a:endParaRPr lang="en-US" sz="837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93255"/>
            <a:ext cx="107156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64344" y="3186111"/>
            <a:ext cx="357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64344" y="3350418"/>
            <a:ext cx="28409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 powered (5V) with 3.3V operating voltage for I/O</a:t>
            </a:r>
            <a:endParaRPr lang="en-US" sz="83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43311"/>
            <a:ext cx="89297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46484" y="3636168"/>
            <a:ext cx="782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46484" y="3800474"/>
            <a:ext cx="2815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development board perfect for IoT projects</a:t>
            </a:r>
            <a:endParaRPr lang="en-US" sz="837" dirty="0"/>
          </a:p>
        </p:txBody>
      </p:sp>
      <p:sp>
        <p:nvSpPr>
          <p:cNvPr id="25" name="Shape 16"/>
          <p:cNvSpPr/>
          <p:nvPr/>
        </p:nvSpPr>
        <p:spPr>
          <a:xfrm>
            <a:off x="285750" y="4114799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7"/>
          <p:cNvSpPr/>
          <p:nvPr/>
        </p:nvSpPr>
        <p:spPr>
          <a:xfrm>
            <a:off x="285750" y="4114799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8"/>
          <p:cNvSpPr/>
          <p:nvPr/>
        </p:nvSpPr>
        <p:spPr>
          <a:xfrm>
            <a:off x="392906" y="4229099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392906" y="439340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this workshop, we'll be using the NodeMCU 12E version, which is one of the most common variants available.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4572000" y="88582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Pinout</a:t>
            </a:r>
            <a:endParaRPr lang="en-US" sz="13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4570" y="1158252"/>
            <a:ext cx="3263900" cy="206486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607719" y="3164680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Pinout Diagram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607719" y="3507580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 Types:</a:t>
            </a:r>
            <a:endParaRPr lang="en-US" sz="1046" dirty="0"/>
          </a:p>
        </p:txBody>
      </p:sp>
      <p:sp>
        <p:nvSpPr>
          <p:cNvPr id="33" name="Text 23"/>
          <p:cNvSpPr/>
          <p:nvPr/>
        </p:nvSpPr>
        <p:spPr>
          <a:xfrm>
            <a:off x="4779169" y="3771899"/>
            <a:ext cx="369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D0-D8: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5148495" y="3771899"/>
            <a:ext cx="1466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I/O pins (GPIO pins)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4779169" y="4000499"/>
            <a:ext cx="176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A0: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4956005" y="4000499"/>
            <a:ext cx="20858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Analog input (0-3.3V, 10-bit resolution)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79169" y="4229099"/>
            <a:ext cx="237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3V3: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5016810" y="4229099"/>
            <a:ext cx="10210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3.3V power output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4779169" y="4457699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GND: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5072007" y="4457699"/>
            <a:ext cx="693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Ground pins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779169" y="4686299"/>
            <a:ext cx="216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Vin: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996021" y="4686299"/>
            <a:ext cx="13835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External power input (5V)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4779169" y="4914899"/>
            <a:ext cx="2371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RST: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016364" y="4914899"/>
            <a:ext cx="525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Reset pin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6806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Physics-Relevant Sensors for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9" y="689373"/>
            <a:ext cx="107156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77" y="655440"/>
            <a:ext cx="17688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Temperature &amp; Humidity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2264" y="869752"/>
            <a:ext cx="919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DHT11/DHT22: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672189" y="869752"/>
            <a:ext cx="16460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 and humidity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2264" y="1053704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Thermodynamics, heat transfer, phase changes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2264" y="1291233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BME680: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289273" y="1291233"/>
            <a:ext cx="2287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Temperature, humidity, pressure, gas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52264" y="1475185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Gas laws, atmospheric physics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9" y="1853804"/>
            <a:ext cx="150019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9377" y="1819871"/>
            <a:ext cx="15866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&amp; Acceleration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2264" y="2034183"/>
            <a:ext cx="630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MPU6050: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1382365" y="2034183"/>
            <a:ext cx="2206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3-axis accelerometer and gyroscope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2264" y="2218135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Kinematics, dynamics, rotational motion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52264" y="2455665"/>
            <a:ext cx="6347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HC-SR501: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386997" y="2455665"/>
            <a:ext cx="11426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PIR motion sensor 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752264" y="2639616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Event triggering, motion detection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9" y="3018235"/>
            <a:ext cx="128588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9377" y="2984302"/>
            <a:ext cx="1006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 &amp; Optics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52264" y="3198615"/>
            <a:ext cx="289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LDR: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1041614" y="3198615"/>
            <a:ext cx="15227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Light dependent resistor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752264" y="3382566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Light intensity, photodetectors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752264" y="3620096"/>
            <a:ext cx="5156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BH1750: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1267926" y="3620096"/>
            <a:ext cx="1705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ambient light sensor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752264" y="3804048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Photometry, inverse square law</a:t>
            </a:r>
            <a:endParaRPr lang="en-US" sz="837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89" y="4182666"/>
            <a:ext cx="214313" cy="17145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52239" y="4148733"/>
            <a:ext cx="10135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Sound &amp; Force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795127" y="4363046"/>
            <a:ext cx="4643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KY-038: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1259470" y="4363046"/>
            <a:ext cx="8593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Sound sensor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795127" y="4546998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Acoustics, sound wave detection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795127" y="4784527"/>
            <a:ext cx="8513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Force Sensor: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1646516" y="4784527"/>
            <a:ext cx="15172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Pressure/force detection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795127" y="4968479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Hooke's Law, pressure measurement</a:t>
            </a:r>
            <a:endParaRPr lang="en-US" sz="837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924" y="760809"/>
            <a:ext cx="4292935" cy="339328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19886" y="4171950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Connected to Multiple Sensor Modules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3356</Words>
  <Application>Microsoft Macintosh PowerPoint</Application>
  <PresentationFormat>On-screen Show (16:9)</PresentationFormat>
  <Paragraphs>598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Noto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Rimal Isaac</cp:lastModifiedBy>
  <cp:revision>25</cp:revision>
  <dcterms:created xsi:type="dcterms:W3CDTF">2025-07-15T09:05:21Z</dcterms:created>
  <dcterms:modified xsi:type="dcterms:W3CDTF">2025-07-29T01:51:41Z</dcterms:modified>
</cp:coreProperties>
</file>